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8" r:id="rId6"/>
    <p:sldId id="260" r:id="rId7"/>
    <p:sldId id="261" r:id="rId8"/>
    <p:sldId id="263" r:id="rId9"/>
    <p:sldId id="264" r:id="rId10"/>
    <p:sldId id="267"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6" d="100"/>
          <a:sy n="46" d="100"/>
        </p:scale>
        <p:origin x="-64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EB7724-6E26-4A21-830E-BF8313A6E771}" type="datetimeFigureOut">
              <a:rPr lang="en-US" smtClean="0"/>
              <a:pPr/>
              <a:t>10/26/2011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2388D0-F246-4E5B-82CA-1858EB9D3C3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2388D0-F246-4E5B-82CA-1858EB9D3C30}"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285AD20-F3C7-4DDF-A48A-0EA52431EA73}" type="datetimeFigureOut">
              <a:rPr lang="en-US"/>
              <a:pPr>
                <a:defRPr/>
              </a:pPr>
              <a:t>10/26/2011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7F9E4F7-4A20-4620-B577-DDF2F8A3B58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7A6C320-66E3-4F38-8154-EAB9D43B3D2F}" type="datetimeFigureOut">
              <a:rPr lang="en-US"/>
              <a:pPr>
                <a:defRPr/>
              </a:pPr>
              <a:t>10/26/2011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C8DF01-D0E5-410E-A513-389E88DA91B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559DBCF-3C3E-41AC-905D-B6CAC9AE22A7}" type="datetimeFigureOut">
              <a:rPr lang="en-US"/>
              <a:pPr>
                <a:defRPr/>
              </a:pPr>
              <a:t>10/26/2011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2A88B57-DD66-412E-A420-49434F73840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BA00810-E61D-4E3B-89C2-2BA0D4E68354}" type="datetimeFigureOut">
              <a:rPr lang="en-US"/>
              <a:pPr>
                <a:defRPr/>
              </a:pPr>
              <a:t>10/26/2011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88C4D34-392F-4F78-8C65-F9FAE6B1758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8677172-C097-4F9F-9D96-B6CB521D2931}" type="datetimeFigureOut">
              <a:rPr lang="en-US"/>
              <a:pPr>
                <a:defRPr/>
              </a:pPr>
              <a:t>10/26/2011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FCEE7DC-F37D-4A16-B28A-52003090E83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2808C2D-99C8-43EA-B58E-BD8800F1ACDA}" type="datetimeFigureOut">
              <a:rPr lang="en-US"/>
              <a:pPr>
                <a:defRPr/>
              </a:pPr>
              <a:t>10/26/2011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50AC49B-9C72-4A86-81D1-D35A93007BB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8BDCF8AE-D0C9-4CE4-A22C-8F3D93FB2E84}" type="datetimeFigureOut">
              <a:rPr lang="en-US"/>
              <a:pPr>
                <a:defRPr/>
              </a:pPr>
              <a:t>10/26/2011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EFFEF57-B101-4838-A918-00F1A3063A1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F7340D6-CCDE-4003-A955-2773D6411D92}" type="datetimeFigureOut">
              <a:rPr lang="en-US"/>
              <a:pPr>
                <a:defRPr/>
              </a:pPr>
              <a:t>10/26/2011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5352C49-DEDB-4472-9851-4292FDBCF64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888AB9C-6F93-4883-A913-24B0C78E7A80}" type="datetimeFigureOut">
              <a:rPr lang="en-US"/>
              <a:pPr>
                <a:defRPr/>
              </a:pPr>
              <a:t>10/26/2011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5796B19-0489-410A-A168-7A177FB02E9F}"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084DE2C-20B9-44DA-B6AC-3D735BB5A23A}" type="datetimeFigureOut">
              <a:rPr lang="en-US"/>
              <a:pPr>
                <a:defRPr/>
              </a:pPr>
              <a:t>10/26/2011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8402DA7-25FD-4369-9DE1-0D12D2C0435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5290355-6645-4CD3-B435-812C5D4FEB8B}" type="datetimeFigureOut">
              <a:rPr lang="en-US"/>
              <a:pPr>
                <a:defRPr/>
              </a:pPr>
              <a:t>10/26/2011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D8D461D-328C-4B05-8B48-0C904B9E2F4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E12736C1-8220-4FFE-AD17-5255B3918D48}" type="datetimeFigureOut">
              <a:rPr lang="en-US"/>
              <a:pPr>
                <a:defRPr/>
              </a:pPr>
              <a:t>10/26/2011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smtClean="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C0F3A0BC-DE60-463D-A12E-B60E22A40F4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0" y="609600"/>
            <a:ext cx="7772400" cy="1470025"/>
          </a:xfrm>
        </p:spPr>
        <p:txBody>
          <a:bodyPr>
            <a:scene3d>
              <a:camera prst="perspectiveContrastingLeftFacing"/>
              <a:lightRig rig="threePt" dir="t"/>
            </a:scene3d>
          </a:bodyPr>
          <a:lstStyle/>
          <a:p>
            <a:r>
              <a:rPr lang="en-US" sz="9600" dirty="0" smtClean="0">
                <a:effectLst>
                  <a:glow rad="228600">
                    <a:schemeClr val="accent4">
                      <a:satMod val="175000"/>
                      <a:alpha val="40000"/>
                    </a:schemeClr>
                  </a:glow>
                </a:effectLst>
              </a:rPr>
              <a:t>La Provence</a:t>
            </a:r>
          </a:p>
        </p:txBody>
      </p:sp>
      <p:sp>
        <p:nvSpPr>
          <p:cNvPr id="3" name="Subtitle 2"/>
          <p:cNvSpPr>
            <a:spLocks noGrp="1"/>
          </p:cNvSpPr>
          <p:nvPr>
            <p:ph type="subTitle" idx="1"/>
          </p:nvPr>
        </p:nvSpPr>
        <p:spPr>
          <a:xfrm>
            <a:off x="1524000" y="3886200"/>
            <a:ext cx="6400800" cy="1752600"/>
          </a:xfrm>
        </p:spPr>
        <p:txBody>
          <a:bodyPr rtlCol="0">
            <a:normAutofit/>
          </a:bodyPr>
          <a:lstStyle/>
          <a:p>
            <a:pPr fontAlgn="auto">
              <a:spcAft>
                <a:spcPts val="0"/>
              </a:spcAft>
              <a:buFont typeface="Arial" pitchFamily="34" charset="0"/>
              <a:buNone/>
              <a:defRPr/>
            </a:pPr>
            <a:r>
              <a:rPr lang="en-US" b="1" dirty="0" smtClean="0">
                <a:solidFill>
                  <a:schemeClr val="tx1"/>
                </a:solidFill>
              </a:rPr>
              <a:t>By leandra mccrary</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p:txBody>
          <a:bodyPr>
            <a:scene3d>
              <a:camera prst="orthographicFront"/>
              <a:lightRig rig="threePt" dir="t"/>
            </a:scene3d>
            <a:sp3d extrusionH="57150">
              <a:bevelT w="69850" h="38100" prst="cross"/>
            </a:sp3d>
          </a:bodyPr>
          <a:lstStyle/>
          <a:p>
            <a:pPr>
              <a:buNone/>
            </a:pPr>
            <a:r>
              <a:rPr lang="en-US" sz="6600" i="1" dirty="0" smtClean="0">
                <a:effectLst>
                  <a:glow rad="228600">
                    <a:schemeClr val="accent2">
                      <a:satMod val="175000"/>
                      <a:alpha val="40000"/>
                    </a:schemeClr>
                  </a:glow>
                </a:effectLst>
              </a:rPr>
              <a:t>Hope you enjoyed your visit to Provence, </a:t>
            </a:r>
            <a:r>
              <a:rPr lang="en-US" sz="6600" i="1" dirty="0" err="1" smtClean="0">
                <a:effectLst>
                  <a:glow rad="228600">
                    <a:schemeClr val="accent2">
                      <a:satMod val="175000"/>
                      <a:alpha val="40000"/>
                    </a:schemeClr>
                  </a:glow>
                </a:effectLst>
              </a:rPr>
              <a:t>fran</a:t>
            </a:r>
            <a:r>
              <a:rPr lang="en-US" sz="6600" i="1" dirty="0" err="1" smtClean="0">
                <a:effectLst>
                  <a:glow rad="228600">
                    <a:schemeClr val="accent2">
                      <a:satMod val="175000"/>
                      <a:alpha val="40000"/>
                    </a:schemeClr>
                  </a:glow>
                </a:effectLst>
              </a:rPr>
              <a:t>ce</a:t>
            </a:r>
            <a:endParaRPr lang="en-US" sz="6600" i="1" dirty="0" smtClean="0">
              <a:effectLst>
                <a:glow rad="228600">
                  <a:schemeClr val="accent2">
                    <a:satMod val="175000"/>
                    <a:alpha val="40000"/>
                  </a:schemeClr>
                </a:glow>
              </a:effectLst>
            </a:endParaRPr>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0" y="381000"/>
            <a:ext cx="8229600" cy="1143000"/>
          </a:xfrm>
        </p:spPr>
        <p:txBody>
          <a:bodyPr/>
          <a:lstStyle/>
          <a:p>
            <a:r>
              <a:rPr lang="en-US" sz="2800" smtClean="0">
                <a:solidFill>
                  <a:srgbClr val="FF0000"/>
                </a:solidFill>
              </a:rPr>
              <a:t>history</a:t>
            </a:r>
          </a:p>
        </p:txBody>
      </p:sp>
      <p:sp>
        <p:nvSpPr>
          <p:cNvPr id="3075" name="Content Placeholder 2"/>
          <p:cNvSpPr>
            <a:spLocks noGrp="1"/>
          </p:cNvSpPr>
          <p:nvPr>
            <p:ph idx="1"/>
          </p:nvPr>
        </p:nvSpPr>
        <p:spPr/>
        <p:txBody>
          <a:bodyPr/>
          <a:lstStyle/>
          <a:p>
            <a:r>
              <a:rPr lang="en-US" sz="2400" dirty="0" smtClean="0"/>
              <a:t>. In the early 1900s, Provence was one of the poorer regions of France. Famous for its beautiful vistas, temperate climate and cuisine, Provence has since become a very popular tourist destination. </a:t>
            </a:r>
          </a:p>
          <a:p>
            <a:endParaRPr lang="en-US" sz="2400" dirty="0" smtClean="0"/>
          </a:p>
        </p:txBody>
      </p:sp>
      <p:pic>
        <p:nvPicPr>
          <p:cNvPr id="4" name="Picture 3" descr="provence.bmp"/>
          <p:cNvPicPr>
            <a:picLocks noChangeAspect="1"/>
          </p:cNvPicPr>
          <p:nvPr/>
        </p:nvPicPr>
        <p:blipFill>
          <a:blip r:embed="rId2"/>
          <a:stretch>
            <a:fillRect/>
          </a:stretch>
        </p:blipFill>
        <p:spPr>
          <a:xfrm rot="20213693">
            <a:off x="3445132" y="3199959"/>
            <a:ext cx="2290197" cy="171543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Picture 4" descr="vincent van gogh.bmp"/>
          <p:cNvPicPr>
            <a:picLocks noChangeAspect="1"/>
          </p:cNvPicPr>
          <p:nvPr/>
        </p:nvPicPr>
        <p:blipFill>
          <a:blip r:embed="rId3"/>
          <a:stretch>
            <a:fillRect/>
          </a:stretch>
        </p:blipFill>
        <p:spPr>
          <a:xfrm>
            <a:off x="6546413" y="4191000"/>
            <a:ext cx="1785918" cy="2162362"/>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pic>
        <p:nvPicPr>
          <p:cNvPr id="6" name="Picture 5" descr="food.jpg"/>
          <p:cNvPicPr>
            <a:picLocks noChangeAspect="1"/>
          </p:cNvPicPr>
          <p:nvPr/>
        </p:nvPicPr>
        <p:blipFill>
          <a:blip r:embed="rId4"/>
          <a:stretch>
            <a:fillRect/>
          </a:stretch>
        </p:blipFill>
        <p:spPr>
          <a:xfrm>
            <a:off x="0" y="4400550"/>
            <a:ext cx="3280822" cy="24574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advTm="40000">
    <p:randomBa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smtClean="0"/>
              <a:t>La </a:t>
            </a:r>
            <a:r>
              <a:rPr lang="en-US" dirty="0" smtClean="0">
                <a:solidFill>
                  <a:schemeClr val="tx2">
                    <a:lumMod val="60000"/>
                    <a:lumOff val="40000"/>
                  </a:schemeClr>
                </a:solidFill>
              </a:rPr>
              <a:t>culture</a:t>
            </a:r>
          </a:p>
        </p:txBody>
      </p:sp>
      <p:sp>
        <p:nvSpPr>
          <p:cNvPr id="4099" name="Content Placeholder 2"/>
          <p:cNvSpPr>
            <a:spLocks noGrp="1"/>
          </p:cNvSpPr>
          <p:nvPr>
            <p:ph idx="1"/>
          </p:nvPr>
        </p:nvSpPr>
        <p:spPr/>
        <p:txBody>
          <a:bodyPr/>
          <a:lstStyle/>
          <a:p>
            <a:r>
              <a:rPr lang="en-US" dirty="0" smtClean="0">
                <a:solidFill>
                  <a:schemeClr val="tx2">
                    <a:lumMod val="60000"/>
                    <a:lumOff val="40000"/>
                  </a:schemeClr>
                </a:solidFill>
              </a:rPr>
              <a:t>Picasso Provence-When Pablo Picasso moved to Provence in his 70s in 1959, it was partly to escape the glare of public life in Cannes, he bought the original Cézanne's Ste.-Victoire," </a:t>
            </a:r>
            <a:br>
              <a:rPr lang="en-US" dirty="0" smtClean="0">
                <a:solidFill>
                  <a:schemeClr val="tx2">
                    <a:lumMod val="60000"/>
                    <a:lumOff val="40000"/>
                  </a:schemeClr>
                </a:solidFill>
              </a:rPr>
            </a:br>
            <a:r>
              <a:rPr lang="en-US" dirty="0" smtClean="0"/>
              <a:t/>
            </a:r>
            <a:br>
              <a:rPr lang="en-US" dirty="0" smtClean="0"/>
            </a:br>
            <a:endParaRPr lang="en-US" dirty="0" smtClean="0"/>
          </a:p>
        </p:txBody>
      </p:sp>
      <p:pic>
        <p:nvPicPr>
          <p:cNvPr id="4" name="Picture 3" descr="picasso.bmp"/>
          <p:cNvPicPr>
            <a:picLocks noChangeAspect="1"/>
          </p:cNvPicPr>
          <p:nvPr/>
        </p:nvPicPr>
        <p:blipFill>
          <a:blip r:embed="rId2"/>
          <a:stretch>
            <a:fillRect/>
          </a:stretch>
        </p:blipFill>
        <p:spPr>
          <a:xfrm>
            <a:off x="838200" y="3481999"/>
            <a:ext cx="2438400" cy="3128049"/>
          </a:xfrm>
          <a:prstGeom prst="rect">
            <a:avLst/>
          </a:prstGeom>
        </p:spPr>
      </p:pic>
      <p:pic>
        <p:nvPicPr>
          <p:cNvPr id="5" name="Picture 4" descr="victoire.bmp"/>
          <p:cNvPicPr>
            <a:picLocks noChangeAspect="1"/>
          </p:cNvPicPr>
          <p:nvPr/>
        </p:nvPicPr>
        <p:blipFill>
          <a:blip r:embed="rId3"/>
          <a:stretch>
            <a:fillRect/>
          </a:stretch>
        </p:blipFill>
        <p:spPr>
          <a:xfrm>
            <a:off x="5334000" y="3657600"/>
            <a:ext cx="3505200" cy="284357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Right Arrow 5"/>
          <p:cNvSpPr/>
          <p:nvPr/>
        </p:nvSpPr>
        <p:spPr>
          <a:xfrm>
            <a:off x="3810000" y="4648200"/>
            <a:ext cx="1066800" cy="762000"/>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rot="19752413">
            <a:off x="457200" y="990600"/>
            <a:ext cx="8229600" cy="1143000"/>
          </a:xfrm>
        </p:spPr>
        <p:txBody>
          <a:bodyPr>
            <a:scene3d>
              <a:camera prst="isometricLeftDown"/>
              <a:lightRig rig="threePt" dir="t"/>
            </a:scene3d>
            <a:sp3d extrusionH="57150">
              <a:bevelT w="38100" h="38100" prst="convex"/>
            </a:sp3d>
          </a:bodyPr>
          <a:lstStyle/>
          <a:p>
            <a:r>
              <a:rPr lang="en-US" dirty="0" smtClean="0">
                <a:effectLst>
                  <a:glow rad="139700">
                    <a:schemeClr val="accent2">
                      <a:satMod val="175000"/>
                      <a:alpha val="40000"/>
                    </a:schemeClr>
                  </a:glow>
                </a:effectLst>
              </a:rPr>
              <a:t>Les </a:t>
            </a:r>
            <a:r>
              <a:rPr lang="en-US" sz="4000" dirty="0" err="1" smtClean="0">
                <a:effectLst>
                  <a:glow rad="139700">
                    <a:schemeClr val="accent2">
                      <a:satMod val="175000"/>
                      <a:alpha val="40000"/>
                    </a:schemeClr>
                  </a:glow>
                </a:effectLst>
              </a:rPr>
              <a:t>villes</a:t>
            </a:r>
            <a:r>
              <a:rPr lang="en-US" sz="4000" dirty="0" smtClean="0">
                <a:effectLst>
                  <a:glow rad="139700">
                    <a:schemeClr val="accent2">
                      <a:satMod val="175000"/>
                      <a:alpha val="40000"/>
                    </a:schemeClr>
                  </a:glow>
                </a:effectLst>
              </a:rPr>
              <a:t>/les villages </a:t>
            </a:r>
            <a:r>
              <a:rPr lang="en-US" sz="5400" dirty="0" err="1" smtClean="0">
                <a:effectLst>
                  <a:glow rad="139700">
                    <a:schemeClr val="accent2">
                      <a:satMod val="175000"/>
                      <a:alpha val="40000"/>
                    </a:schemeClr>
                  </a:glow>
                </a:effectLst>
              </a:rPr>
              <a:t>fameux</a:t>
            </a:r>
            <a:endParaRPr lang="en-US" sz="5400" dirty="0" smtClean="0">
              <a:effectLst>
                <a:glow rad="139700">
                  <a:schemeClr val="accent2">
                    <a:satMod val="175000"/>
                    <a:alpha val="40000"/>
                  </a:schemeClr>
                </a:glow>
              </a:effectLst>
            </a:endParaRPr>
          </a:p>
        </p:txBody>
      </p:sp>
      <p:sp>
        <p:nvSpPr>
          <p:cNvPr id="5123" name="Content Placeholder 2"/>
          <p:cNvSpPr>
            <a:spLocks noGrp="1"/>
          </p:cNvSpPr>
          <p:nvPr>
            <p:ph idx="1"/>
          </p:nvPr>
        </p:nvSpPr>
        <p:spPr>
          <a:xfrm>
            <a:off x="381000" y="1981200"/>
            <a:ext cx="8305800" cy="1676400"/>
          </a:xfrm>
        </p:spPr>
        <p:txBody>
          <a:bodyPr/>
          <a:lstStyle/>
          <a:p>
            <a:r>
              <a:rPr lang="en-US" sz="2800" dirty="0" smtClean="0"/>
              <a:t>Gordes is a village that you must see. Gordes is famous for its beauty</a:t>
            </a:r>
          </a:p>
          <a:p>
            <a:r>
              <a:rPr lang="en-US" sz="2800" dirty="0" smtClean="0"/>
              <a:t>Or Arles is a roman city in Provence that is known for its ruins</a:t>
            </a:r>
            <a:endParaRPr lang="en-US" sz="2800" dirty="0" smtClean="0"/>
          </a:p>
          <a:p>
            <a:pPr>
              <a:buNone/>
            </a:pPr>
            <a:endParaRPr lang="en-US" sz="2800" dirty="0" smtClean="0"/>
          </a:p>
        </p:txBody>
      </p:sp>
      <p:pic>
        <p:nvPicPr>
          <p:cNvPr id="8" name="Picture 7" descr="arles.jpg"/>
          <p:cNvPicPr>
            <a:picLocks noChangeAspect="1"/>
          </p:cNvPicPr>
          <p:nvPr/>
        </p:nvPicPr>
        <p:blipFill>
          <a:blip r:embed="rId2"/>
          <a:stretch>
            <a:fillRect/>
          </a:stretch>
        </p:blipFill>
        <p:spPr>
          <a:xfrm>
            <a:off x="381000" y="3876782"/>
            <a:ext cx="3632956" cy="257164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8" descr="grordes.jpg"/>
          <p:cNvPicPr>
            <a:picLocks noChangeAspect="1"/>
          </p:cNvPicPr>
          <p:nvPr/>
        </p:nvPicPr>
        <p:blipFill>
          <a:blip r:embed="rId3"/>
          <a:stretch>
            <a:fillRect/>
          </a:stretch>
        </p:blipFill>
        <p:spPr>
          <a:xfrm>
            <a:off x="4191000" y="3581400"/>
            <a:ext cx="4478144" cy="30099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Arles</a:t>
            </a:r>
            <a:endParaRPr lang="en-US" dirty="0"/>
          </a:p>
        </p:txBody>
      </p:sp>
      <p:sp>
        <p:nvSpPr>
          <p:cNvPr id="3" name="Text Placeholder 2"/>
          <p:cNvSpPr>
            <a:spLocks noGrp="1"/>
          </p:cNvSpPr>
          <p:nvPr>
            <p:ph type="body" idx="1"/>
          </p:nvPr>
        </p:nvSpPr>
        <p:spPr/>
        <p:txBody>
          <a:bodyPr/>
          <a:lstStyle/>
          <a:p>
            <a:r>
              <a:rPr lang="en-US" dirty="0" smtClean="0"/>
              <a:t>Arles arena</a:t>
            </a:r>
            <a:endParaRPr lang="en-US" dirty="0"/>
          </a:p>
        </p:txBody>
      </p:sp>
      <p:pic>
        <p:nvPicPr>
          <p:cNvPr id="7" name="Content Placeholder 6" descr="arena.bmp"/>
          <p:cNvPicPr>
            <a:picLocks noGrp="1" noChangeAspect="1"/>
          </p:cNvPicPr>
          <p:nvPr>
            <p:ph sz="half" idx="2"/>
          </p:nvPr>
        </p:nvPicPr>
        <p:blipFill>
          <a:blip r:embed="rId2"/>
          <a:stretch>
            <a:fillRect/>
          </a:stretch>
        </p:blipFill>
        <p:spPr>
          <a:xfrm>
            <a:off x="228599" y="2209800"/>
            <a:ext cx="4828447" cy="4048994"/>
          </a:xfrm>
        </p:spPr>
      </p:pic>
      <p:sp>
        <p:nvSpPr>
          <p:cNvPr id="5" name="Text Placeholder 4"/>
          <p:cNvSpPr>
            <a:spLocks noGrp="1"/>
          </p:cNvSpPr>
          <p:nvPr>
            <p:ph type="body" sz="quarter" idx="3"/>
          </p:nvPr>
        </p:nvSpPr>
        <p:spPr/>
        <p:txBody>
          <a:bodyPr/>
          <a:lstStyle/>
          <a:p>
            <a:r>
              <a:rPr lang="en-US" dirty="0" smtClean="0"/>
              <a:t>Arles theater</a:t>
            </a:r>
            <a:endParaRPr lang="en-US" dirty="0"/>
          </a:p>
        </p:txBody>
      </p:sp>
      <p:pic>
        <p:nvPicPr>
          <p:cNvPr id="8" name="Content Placeholder 7" descr="theater.jpg"/>
          <p:cNvPicPr>
            <a:picLocks noGrp="1" noChangeAspect="1"/>
          </p:cNvPicPr>
          <p:nvPr>
            <p:ph sz="quarter" idx="4"/>
          </p:nvPr>
        </p:nvPicPr>
        <p:blipFill>
          <a:blip r:embed="rId3"/>
          <a:stretch>
            <a:fillRect/>
          </a:stretch>
        </p:blipFill>
        <p:spPr>
          <a:xfrm>
            <a:off x="5014360" y="2209800"/>
            <a:ext cx="4129640" cy="3931444"/>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mtClean="0"/>
              <a:t>Les specialties' a manger</a:t>
            </a:r>
          </a:p>
        </p:txBody>
      </p:sp>
      <p:sp>
        <p:nvSpPr>
          <p:cNvPr id="3" name="Content Placeholder 2"/>
          <p:cNvSpPr>
            <a:spLocks noGrp="1"/>
          </p:cNvSpPr>
          <p:nvPr>
            <p:ph sz="half" idx="1"/>
          </p:nvPr>
        </p:nvSpPr>
        <p:spPr/>
        <p:txBody>
          <a:bodyPr rtlCol="0">
            <a:noAutofit/>
          </a:bodyPr>
          <a:lstStyle/>
          <a:p>
            <a:pPr fontAlgn="auto">
              <a:spcAft>
                <a:spcPts val="0"/>
              </a:spcAft>
              <a:buFont typeface="Arial" pitchFamily="34" charset="0"/>
              <a:buChar char="•"/>
              <a:defRPr/>
            </a:pPr>
            <a:r>
              <a:rPr lang="en-US" sz="2400" dirty="0" smtClean="0"/>
              <a:t>Provence is the birthplace of three world-renowned dishes: </a:t>
            </a:r>
            <a:r>
              <a:rPr lang="en-US" sz="2400" dirty="0" err="1" smtClean="0"/>
              <a:t>salade</a:t>
            </a:r>
            <a:r>
              <a:rPr lang="en-US" sz="2400" dirty="0" smtClean="0"/>
              <a:t> Nicoise, bouillabaisse and ratatouille. </a:t>
            </a:r>
          </a:p>
          <a:p>
            <a:pPr fontAlgn="auto">
              <a:spcAft>
                <a:spcPts val="0"/>
              </a:spcAft>
              <a:buFont typeface="Arial" pitchFamily="34" charset="0"/>
              <a:buChar char="•"/>
              <a:defRPr/>
            </a:pPr>
            <a:r>
              <a:rPr lang="en-US" sz="2400" dirty="0" smtClean="0"/>
              <a:t>Ratatouille is simply stewed vegetables--tomatoes, eggplant, zucchini, onion--swimming in fruity, garlic-tinged olive oil</a:t>
            </a:r>
            <a:r>
              <a:rPr lang="en-US" sz="1800" dirty="0" smtClean="0"/>
              <a:t>.</a:t>
            </a:r>
          </a:p>
        </p:txBody>
      </p:sp>
      <p:pic>
        <p:nvPicPr>
          <p:cNvPr id="5" name="Content Placeholder 4" descr="ratatouille.bmp"/>
          <p:cNvPicPr>
            <a:picLocks noGrp="1" noChangeAspect="1"/>
          </p:cNvPicPr>
          <p:nvPr>
            <p:ph sz="half" idx="2"/>
          </p:nvPr>
        </p:nvPicPr>
        <p:blipFill>
          <a:blip r:embed="rId2"/>
          <a:stretch>
            <a:fillRect/>
          </a:stretch>
        </p:blipFill>
        <p:spPr>
          <a:xfrm>
            <a:off x="4495800" y="2667000"/>
            <a:ext cx="4267610" cy="2829610"/>
          </a:xfrm>
        </p:spPr>
      </p:pic>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295400" y="533400"/>
            <a:ext cx="7543800" cy="1066800"/>
          </a:xfrm>
        </p:spPr>
        <p:txBody>
          <a:bodyPr>
            <a:scene3d>
              <a:camera prst="orthographicFront"/>
              <a:lightRig rig="threePt" dir="t"/>
            </a:scene3d>
            <a:sp3d extrusionH="57150">
              <a:bevelT w="38100" h="38100" prst="convex"/>
            </a:sp3d>
          </a:bodyPr>
          <a:lstStyle/>
          <a:p>
            <a:r>
              <a:rPr lang="en-US" sz="4800" dirty="0" smtClean="0">
                <a:effectLst>
                  <a:glow rad="101600">
                    <a:schemeClr val="accent2">
                      <a:satMod val="175000"/>
                      <a:alpha val="40000"/>
                    </a:schemeClr>
                  </a:glow>
                  <a:reflection blurRad="6350" stA="55000" endA="50" endPos="85000" dir="5400000" sy="-100000" algn="bl" rotWithShape="0"/>
                </a:effectLst>
              </a:rPr>
              <a:t>Les </a:t>
            </a:r>
            <a:r>
              <a:rPr lang="en-US" sz="4800" dirty="0" err="1" smtClean="0">
                <a:effectLst>
                  <a:glow rad="101600">
                    <a:schemeClr val="accent2">
                      <a:satMod val="175000"/>
                      <a:alpha val="40000"/>
                    </a:schemeClr>
                  </a:glow>
                  <a:reflection blurRad="6350" stA="55000" endA="50" endPos="85000" dir="5400000" sy="-100000" algn="bl" rotWithShape="0"/>
                </a:effectLst>
              </a:rPr>
              <a:t>specialtes</a:t>
            </a:r>
            <a:r>
              <a:rPr lang="en-US" sz="4800" dirty="0" smtClean="0">
                <a:effectLst>
                  <a:glow rad="101600">
                    <a:schemeClr val="accent2">
                      <a:satMod val="175000"/>
                      <a:alpha val="40000"/>
                    </a:schemeClr>
                  </a:glow>
                  <a:reflection blurRad="6350" stA="55000" endA="50" endPos="85000" dir="5400000" sy="-100000" algn="bl" rotWithShape="0"/>
                </a:effectLst>
              </a:rPr>
              <a:t>' a manger</a:t>
            </a:r>
          </a:p>
        </p:txBody>
      </p:sp>
      <p:sp>
        <p:nvSpPr>
          <p:cNvPr id="3" name="Content Placeholder 2"/>
          <p:cNvSpPr>
            <a:spLocks noGrp="1"/>
          </p:cNvSpPr>
          <p:nvPr>
            <p:ph idx="1"/>
          </p:nvPr>
        </p:nvSpPr>
        <p:spPr/>
        <p:txBody>
          <a:bodyPr rtlCol="0">
            <a:normAutofit fontScale="92500" lnSpcReduction="10000"/>
          </a:bodyPr>
          <a:lstStyle/>
          <a:p>
            <a:pPr fontAlgn="auto">
              <a:spcAft>
                <a:spcPts val="0"/>
              </a:spcAft>
              <a:buFont typeface="Arial" pitchFamily="34" charset="0"/>
              <a:buChar char="•"/>
              <a:defRPr/>
            </a:pPr>
            <a:r>
              <a:rPr lang="en-US" dirty="0" smtClean="0"/>
              <a:t>With dry, warm summers and cool, wet winters, the Provencal climate produces abundant fruits and vegetables that find their way into traditional cuisine. Typical vegetables in regional dishes includes peppers, mushrooms, artichokes, potatoes, beans, Swiss chard and squashes. Many sweet and savory Provencal dishes employ fruits and nuts, such as citrus, melons, apricots, peaches, cherries, quinces, figs, pine nuts and hazelnuts and almonds.</a:t>
            </a:r>
          </a:p>
          <a:p>
            <a:pPr fontAlgn="auto">
              <a:spcAft>
                <a:spcPts val="0"/>
              </a:spcAft>
              <a:buFont typeface="Arial" pitchFamily="34" charset="0"/>
              <a:buChar char="•"/>
              <a:defRPr/>
            </a:pPr>
            <a:endParaRPr lang="en-US" dirty="0" smtClean="0"/>
          </a:p>
        </p:txBody>
      </p:sp>
      <p:pic>
        <p:nvPicPr>
          <p:cNvPr id="7172" name="Picture 4" descr="C:\Documents and Settings\lmccrary\Local Settings\Temporary Internet Files\Content.IE5\KR23GFSP\MP900430622[1].jpg"/>
          <p:cNvPicPr>
            <a:picLocks noChangeAspect="1" noChangeArrowheads="1"/>
          </p:cNvPicPr>
          <p:nvPr/>
        </p:nvPicPr>
        <p:blipFill>
          <a:blip r:embed="rId2" cstate="print"/>
          <a:srcRect/>
          <a:stretch>
            <a:fillRect/>
          </a:stretch>
        </p:blipFill>
        <p:spPr bwMode="auto">
          <a:xfrm>
            <a:off x="762000" y="5949315"/>
            <a:ext cx="1371600" cy="908685"/>
          </a:xfrm>
          <a:prstGeom prst="rect">
            <a:avLst/>
          </a:prstGeom>
          <a:noFill/>
        </p:spPr>
      </p:pic>
      <p:pic>
        <p:nvPicPr>
          <p:cNvPr id="7173" name="Picture 5" descr="C:\Documents and Settings\lmccrary\Local Settings\Temporary Internet Files\Content.IE5\AB4NODQF\MC900411902[1].wmf"/>
          <p:cNvPicPr>
            <a:picLocks noChangeAspect="1" noChangeArrowheads="1"/>
          </p:cNvPicPr>
          <p:nvPr/>
        </p:nvPicPr>
        <p:blipFill>
          <a:blip r:embed="rId3"/>
          <a:srcRect/>
          <a:stretch>
            <a:fillRect/>
          </a:stretch>
        </p:blipFill>
        <p:spPr bwMode="auto">
          <a:xfrm>
            <a:off x="5334000" y="5514537"/>
            <a:ext cx="1481751" cy="1343463"/>
          </a:xfrm>
          <a:prstGeom prst="rect">
            <a:avLst/>
          </a:prstGeom>
          <a:noFill/>
        </p:spPr>
      </p:pic>
      <p:pic>
        <p:nvPicPr>
          <p:cNvPr id="7174" name="Picture 6" descr="C:\Documents and Settings\lmccrary\Local Settings\Temporary Internet Files\Content.IE5\ENO7OT4H\MP900387865[1].jpg"/>
          <p:cNvPicPr>
            <a:picLocks noChangeAspect="1" noChangeArrowheads="1"/>
          </p:cNvPicPr>
          <p:nvPr/>
        </p:nvPicPr>
        <p:blipFill>
          <a:blip r:embed="rId4"/>
          <a:srcRect/>
          <a:stretch>
            <a:fillRect/>
          </a:stretch>
        </p:blipFill>
        <p:spPr bwMode="auto">
          <a:xfrm>
            <a:off x="0" y="0"/>
            <a:ext cx="2042445" cy="1456944"/>
          </a:xfrm>
          <a:prstGeom prst="rect">
            <a:avLst/>
          </a:prstGeom>
          <a:noFill/>
        </p:spPr>
      </p:pic>
    </p:spTree>
  </p:cSld>
  <p:clrMapOvr>
    <a:masterClrMapping/>
  </p:clrMapOvr>
  <p:transition>
    <p:pull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Les endroits a visiter-</a:t>
            </a:r>
          </a:p>
        </p:txBody>
      </p:sp>
      <p:sp>
        <p:nvSpPr>
          <p:cNvPr id="8195" name="Content Placeholder 2"/>
          <p:cNvSpPr>
            <a:spLocks noGrp="1"/>
          </p:cNvSpPr>
          <p:nvPr>
            <p:ph sz="half" idx="1"/>
          </p:nvPr>
        </p:nvSpPr>
        <p:spPr/>
        <p:txBody>
          <a:bodyPr/>
          <a:lstStyle/>
          <a:p>
            <a:r>
              <a:rPr lang="en-US" dirty="0" smtClean="0">
                <a:solidFill>
                  <a:schemeClr val="accent4">
                    <a:lumMod val="60000"/>
                    <a:lumOff val="40000"/>
                  </a:schemeClr>
                </a:solidFill>
                <a:effectLst>
                  <a:outerShdw blurRad="50800" dist="38100" dir="5400000" algn="t" rotWithShape="0">
                    <a:prstClr val="black">
                      <a:alpha val="40000"/>
                    </a:prstClr>
                  </a:outerShdw>
                </a:effectLst>
              </a:rPr>
              <a:t>Arles, an ancient roman city in Provence-</a:t>
            </a:r>
          </a:p>
          <a:p>
            <a:r>
              <a:rPr lang="en-US" b="1" dirty="0" smtClean="0">
                <a:effectLst>
                  <a:outerShdw blurRad="50800" dist="38100" dir="5400000" algn="t" rotWithShape="0">
                    <a:prstClr val="black">
                      <a:alpha val="40000"/>
                    </a:prstClr>
                  </a:outerShdw>
                </a:effectLst>
              </a:rPr>
              <a:t>Gordes </a:t>
            </a:r>
            <a:r>
              <a:rPr lang="en-US" dirty="0" smtClean="0">
                <a:solidFill>
                  <a:schemeClr val="accent4">
                    <a:lumMod val="75000"/>
                  </a:schemeClr>
                </a:solidFill>
                <a:effectLst>
                  <a:outerShdw blurRad="50800" dist="38100" dir="5400000" algn="t" rotWithShape="0">
                    <a:prstClr val="black">
                      <a:alpha val="40000"/>
                    </a:prstClr>
                  </a:outerShdw>
                </a:effectLst>
              </a:rPr>
              <a:t>— beautiful old village perched on the edge of the Plateau de Vaucluse cliffs, 12th-c castle. </a:t>
            </a:r>
            <a:r>
              <a:rPr lang="en-US" dirty="0" smtClean="0">
                <a:solidFill>
                  <a:schemeClr val="accent4">
                    <a:lumMod val="75000"/>
                  </a:schemeClr>
                </a:solidFill>
              </a:rPr>
              <a:t>The painter André Lhote also lived in </a:t>
            </a:r>
            <a:r>
              <a:rPr lang="en-US" dirty="0" smtClean="0">
                <a:solidFill>
                  <a:schemeClr val="accent4">
                    <a:lumMod val="75000"/>
                  </a:schemeClr>
                </a:solidFill>
              </a:rPr>
              <a:t>Gordes</a:t>
            </a:r>
          </a:p>
          <a:p>
            <a:r>
              <a:rPr lang="en-US" dirty="0" smtClean="0">
                <a:solidFill>
                  <a:schemeClr val="accent4">
                    <a:lumMod val="75000"/>
                  </a:schemeClr>
                </a:solidFill>
                <a:effectLst>
                  <a:outerShdw blurRad="50800" dist="38100" dir="5400000" algn="t" rotWithShape="0">
                    <a:prstClr val="black">
                      <a:alpha val="40000"/>
                    </a:prstClr>
                  </a:outerShdw>
                </a:effectLst>
              </a:rPr>
              <a:t>You must also see the vista’s in </a:t>
            </a:r>
            <a:r>
              <a:rPr lang="en-US" dirty="0" err="1" smtClean="0">
                <a:solidFill>
                  <a:schemeClr val="accent4">
                    <a:lumMod val="75000"/>
                  </a:schemeClr>
                </a:solidFill>
                <a:effectLst>
                  <a:outerShdw blurRad="50800" dist="38100" dir="5400000" algn="t" rotWithShape="0">
                    <a:prstClr val="black">
                      <a:alpha val="40000"/>
                    </a:prstClr>
                  </a:outerShdw>
                </a:effectLst>
              </a:rPr>
              <a:t>provence</a:t>
            </a:r>
            <a:endParaRPr lang="en-US" dirty="0" smtClean="0">
              <a:solidFill>
                <a:schemeClr val="accent4">
                  <a:lumMod val="75000"/>
                </a:schemeClr>
              </a:solidFill>
              <a:effectLst>
                <a:outerShdw blurRad="50800" dist="38100" dir="5400000" algn="t" rotWithShape="0">
                  <a:prstClr val="black">
                    <a:alpha val="40000"/>
                  </a:prstClr>
                </a:outerShdw>
              </a:effectLst>
            </a:endParaRPr>
          </a:p>
        </p:txBody>
      </p:sp>
      <p:pic>
        <p:nvPicPr>
          <p:cNvPr id="4" name="Picture 3" descr="gordes.jpg"/>
          <p:cNvPicPr>
            <a:picLocks noChangeAspect="1"/>
          </p:cNvPicPr>
          <p:nvPr/>
        </p:nvPicPr>
        <p:blipFill>
          <a:blip r:embed="rId3"/>
          <a:stretch>
            <a:fillRect/>
          </a:stretch>
        </p:blipFill>
        <p:spPr>
          <a:xfrm>
            <a:off x="4648200" y="4461283"/>
            <a:ext cx="3505200" cy="2396717"/>
          </a:xfrm>
          <a:prstGeom prst="rect">
            <a:avLst/>
          </a:prstGeom>
        </p:spPr>
      </p:pic>
      <p:pic>
        <p:nvPicPr>
          <p:cNvPr id="5" name="Picture 4" descr="ruins.jpg"/>
          <p:cNvPicPr>
            <a:picLocks noChangeAspect="1"/>
          </p:cNvPicPr>
          <p:nvPr/>
        </p:nvPicPr>
        <p:blipFill>
          <a:blip r:embed="rId4"/>
          <a:stretch>
            <a:fillRect/>
          </a:stretch>
        </p:blipFill>
        <p:spPr>
          <a:xfrm>
            <a:off x="4572000" y="1066800"/>
            <a:ext cx="2209800" cy="3445022"/>
          </a:xfrm>
          <a:prstGeom prst="rect">
            <a:avLst/>
          </a:prstGeom>
        </p:spPr>
      </p:pic>
      <p:pic>
        <p:nvPicPr>
          <p:cNvPr id="7" name="Picture 6" descr="vista.bmp"/>
          <p:cNvPicPr>
            <a:picLocks noChangeAspect="1"/>
          </p:cNvPicPr>
          <p:nvPr/>
        </p:nvPicPr>
        <p:blipFill>
          <a:blip r:embed="rId5"/>
          <a:stretch>
            <a:fillRect/>
          </a:stretch>
        </p:blipFill>
        <p:spPr>
          <a:xfrm rot="20349118">
            <a:off x="6487344" y="2713661"/>
            <a:ext cx="2743200" cy="1847461"/>
          </a:xfrm>
          <a:prstGeom prst="rect">
            <a:avLst/>
          </a:prstGeom>
        </p:spPr>
      </p:pic>
    </p:spTree>
  </p:cSld>
  <p:clrMapOvr>
    <a:masterClrMapping/>
  </p:clrMapOvr>
  <p:transition advClick="0">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Les fetes- festivals</a:t>
            </a:r>
          </a:p>
        </p:txBody>
      </p:sp>
      <p:sp>
        <p:nvSpPr>
          <p:cNvPr id="9219" name="Content Placeholder 2"/>
          <p:cNvSpPr>
            <a:spLocks noGrp="1"/>
          </p:cNvSpPr>
          <p:nvPr>
            <p:ph idx="1"/>
          </p:nvPr>
        </p:nvSpPr>
        <p:spPr/>
        <p:txBody>
          <a:bodyPr/>
          <a:lstStyle/>
          <a:p>
            <a:r>
              <a:rPr lang="en-US" sz="2400" b="1" dirty="0" err="1" smtClean="0"/>
              <a:t>Santon</a:t>
            </a:r>
            <a:r>
              <a:rPr lang="en-US" sz="2400" b="1" dirty="0" smtClean="0"/>
              <a:t> festivals</a:t>
            </a:r>
            <a:r>
              <a:rPr lang="en-US" sz="2400" dirty="0" smtClean="0"/>
              <a:t> begin in October, starting with </a:t>
            </a:r>
            <a:r>
              <a:rPr lang="en-US" sz="2400" b="1" i="1" dirty="0" err="1" smtClean="0"/>
              <a:t>Tourrettes</a:t>
            </a:r>
            <a:r>
              <a:rPr lang="en-US" sz="2400" b="1" i="1" dirty="0" smtClean="0"/>
              <a:t>-</a:t>
            </a:r>
            <a:r>
              <a:rPr lang="en-US" sz="2400" b="1" i="1" dirty="0" err="1" smtClean="0"/>
              <a:t>sur</a:t>
            </a:r>
            <a:r>
              <a:rPr lang="en-US" sz="2400" b="1" i="1" dirty="0" smtClean="0"/>
              <a:t>-Loup </a:t>
            </a:r>
            <a:r>
              <a:rPr lang="en-US" sz="2400" dirty="0" smtClean="0"/>
              <a:t>the first weekend, 1-2 Oct and </a:t>
            </a:r>
            <a:r>
              <a:rPr lang="en-US" sz="2400" dirty="0" err="1" smtClean="0"/>
              <a:t>Guillaumes</a:t>
            </a:r>
            <a:r>
              <a:rPr lang="en-US" sz="2400" dirty="0" smtClean="0"/>
              <a:t> 8-9 Oct. </a:t>
            </a:r>
            <a:r>
              <a:rPr lang="en-US" sz="2400" b="1" dirty="0" smtClean="0"/>
              <a:t>Music festivals</a:t>
            </a:r>
            <a:r>
              <a:rPr lang="en-US" sz="2400" dirty="0" smtClean="0"/>
              <a:t> with organ and singing take place in Aix-en-Provence, </a:t>
            </a:r>
            <a:r>
              <a:rPr lang="en-US" sz="2400" dirty="0" err="1" smtClean="0"/>
              <a:t>Mougins</a:t>
            </a:r>
            <a:r>
              <a:rPr lang="en-US" sz="2400" dirty="0" smtClean="0"/>
              <a:t> and </a:t>
            </a:r>
            <a:r>
              <a:rPr lang="en-US" sz="2400" dirty="0" err="1" smtClean="0"/>
              <a:t>Peillon</a:t>
            </a:r>
            <a:r>
              <a:rPr lang="en-US" sz="2400" dirty="0" smtClean="0"/>
              <a:t>. Chestnut Festivals (Fete des </a:t>
            </a:r>
            <a:r>
              <a:rPr lang="en-US" sz="2400" dirty="0" err="1" smtClean="0"/>
              <a:t>Chataignes</a:t>
            </a:r>
            <a:r>
              <a:rPr lang="en-US" sz="2400" dirty="0" smtClean="0"/>
              <a:t>) are the October highlight</a:t>
            </a:r>
          </a:p>
          <a:p>
            <a:endParaRPr lang="en-US" sz="1800" dirty="0" smtClean="0"/>
          </a:p>
        </p:txBody>
      </p:sp>
      <p:pic>
        <p:nvPicPr>
          <p:cNvPr id="4" name="Picture 3" descr="festival.bmp"/>
          <p:cNvPicPr>
            <a:picLocks noChangeAspect="1"/>
          </p:cNvPicPr>
          <p:nvPr/>
        </p:nvPicPr>
        <p:blipFill>
          <a:blip r:embed="rId2"/>
          <a:stretch>
            <a:fillRect/>
          </a:stretch>
        </p:blipFill>
        <p:spPr>
          <a:xfrm>
            <a:off x="2514599" y="3429001"/>
            <a:ext cx="4964371" cy="3429000"/>
          </a:xfrm>
          <a:prstGeom prst="rect">
            <a:avLst/>
          </a:prstGeom>
        </p:spPr>
      </p:pic>
    </p:spTree>
  </p:cSld>
  <p:clrMapOvr>
    <a:masterClrMapping/>
  </p:clrMapOvr>
  <p:transition>
    <p:wheel spokes="3"/>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TotalTime>
  <Words>354</Words>
  <Application>Microsoft Office PowerPoint</Application>
  <PresentationFormat>On-screen Show (4:3)</PresentationFormat>
  <Paragraphs>25</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La Provence</vt:lpstr>
      <vt:lpstr>history</vt:lpstr>
      <vt:lpstr>La culture</vt:lpstr>
      <vt:lpstr>Les villes/les villages fameux</vt:lpstr>
      <vt:lpstr>Arles</vt:lpstr>
      <vt:lpstr>Les specialties' a manger</vt:lpstr>
      <vt:lpstr>Les specialtes' a manger</vt:lpstr>
      <vt:lpstr>Les endroits a visiter-</vt:lpstr>
      <vt:lpstr>Les fetes- festivals</vt:lpstr>
      <vt:lpstr>Slide 10</vt:lpstr>
    </vt:vector>
  </TitlesOfParts>
  <Company>hccanet.org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Provence</dc:title>
  <dc:creator>lmccrary</dc:creator>
  <cp:lastModifiedBy>lmccrary</cp:lastModifiedBy>
  <cp:revision>19</cp:revision>
  <dcterms:created xsi:type="dcterms:W3CDTF">2011-10-20T13:19:42Z</dcterms:created>
  <dcterms:modified xsi:type="dcterms:W3CDTF">2011-10-26T13:52:40Z</dcterms:modified>
</cp:coreProperties>
</file>